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8F7FA"/>
    <a:srgbClr val="81F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K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04/08/1441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6145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04/08/1441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9316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K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04/08/1441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62025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04/08/1441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51333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K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B6B7F-53CD-425E-8FC2-86168E77A13C}" type="datetimeFigureOut">
              <a:rPr lang="ar-KW" smtClean="0"/>
              <a:t>04/08/1441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47351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Date Placeholder 4"/>
          <p:cNvSpPr>
            <a:spLocks noGrp="1"/>
          </p:cNvSpPr>
          <p:nvPr>
            <p:ph type="dt" sz="half" idx="10"/>
          </p:nvPr>
        </p:nvSpPr>
        <p:spPr/>
        <p:txBody>
          <a:bodyPr/>
          <a:lstStyle/>
          <a:p>
            <a:fld id="{5CAB6B7F-53CD-425E-8FC2-86168E77A13C}" type="datetimeFigureOut">
              <a:rPr lang="ar-KW" smtClean="0"/>
              <a:t>04/08/1441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37872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K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7" name="Date Placeholder 6"/>
          <p:cNvSpPr>
            <a:spLocks noGrp="1"/>
          </p:cNvSpPr>
          <p:nvPr>
            <p:ph type="dt" sz="half" idx="10"/>
          </p:nvPr>
        </p:nvSpPr>
        <p:spPr/>
        <p:txBody>
          <a:bodyPr/>
          <a:lstStyle/>
          <a:p>
            <a:fld id="{5CAB6B7F-53CD-425E-8FC2-86168E77A13C}" type="datetimeFigureOut">
              <a:rPr lang="ar-KW" smtClean="0"/>
              <a:t>04/08/1441</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337084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Date Placeholder 2"/>
          <p:cNvSpPr>
            <a:spLocks noGrp="1"/>
          </p:cNvSpPr>
          <p:nvPr>
            <p:ph type="dt" sz="half" idx="10"/>
          </p:nvPr>
        </p:nvSpPr>
        <p:spPr/>
        <p:txBody>
          <a:bodyPr/>
          <a:lstStyle/>
          <a:p>
            <a:fld id="{5CAB6B7F-53CD-425E-8FC2-86168E77A13C}" type="datetimeFigureOut">
              <a:rPr lang="ar-KW" smtClean="0"/>
              <a:t>04/08/1441</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151973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B6B7F-53CD-425E-8FC2-86168E77A13C}" type="datetimeFigureOut">
              <a:rPr lang="ar-KW" smtClean="0"/>
              <a:t>04/08/1441</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165370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K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6B7F-53CD-425E-8FC2-86168E77A13C}" type="datetimeFigureOut">
              <a:rPr lang="ar-KW" smtClean="0"/>
              <a:t>04/08/1441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358349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K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6B7F-53CD-425E-8FC2-86168E77A13C}" type="datetimeFigureOut">
              <a:rPr lang="ar-KW" smtClean="0"/>
              <a:t>04/08/1441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5067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K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CAB6B7F-53CD-425E-8FC2-86168E77A13C}" type="datetimeFigureOut">
              <a:rPr lang="ar-KW" smtClean="0"/>
              <a:t>04/08/1441</a:t>
            </a:fld>
            <a:endParaRPr lang="ar-K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60CDD87-6D7B-4395-A42F-31CFB80DCFD4}" type="slidenum">
              <a:rPr lang="ar-KW" smtClean="0"/>
              <a:t>‹#›</a:t>
            </a:fld>
            <a:endParaRPr lang="ar-KW"/>
          </a:p>
        </p:txBody>
      </p:sp>
    </p:spTree>
    <p:extLst>
      <p:ext uri="{BB962C8B-B14F-4D97-AF65-F5344CB8AC3E}">
        <p14:creationId xmlns:p14="http://schemas.microsoft.com/office/powerpoint/2010/main" val="179264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8.wdp"/><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45" y="-26104"/>
            <a:ext cx="9144000" cy="6858000"/>
          </a:xfrm>
          <a:prstGeom prst="rect">
            <a:avLst/>
          </a:prstGeom>
          <a:gradFill flip="none" rotWithShape="1">
            <a:gsLst>
              <a:gs pos="0">
                <a:srgbClr val="FFFF00">
                  <a:tint val="66000"/>
                  <a:satMod val="160000"/>
                  <a:alpha val="0"/>
                </a:srgbClr>
              </a:gs>
              <a:gs pos="50000">
                <a:srgbClr val="FFFF00">
                  <a:tint val="44500"/>
                  <a:satMod val="16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pic>
        <p:nvPicPr>
          <p:cNvPr id="1026" name="Picture 2" descr="للالوان دول فعال في التاثير على الحالة النفسية اكتشف | | مجلة إفادة"/>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9512" y="47357"/>
            <a:ext cx="8704523" cy="12214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1435" y="37073"/>
            <a:ext cx="4009961" cy="1015663"/>
          </a:xfrm>
          <a:prstGeom prst="rect">
            <a:avLst/>
          </a:prstGeom>
          <a:noFill/>
        </p:spPr>
        <p:txBody>
          <a:bodyPr wrap="square" lIns="91440" tIns="45720" rIns="91440" bIns="45720">
            <a:spAutoFit/>
          </a:bodyPr>
          <a:lstStyle/>
          <a:p>
            <a:pPr algn="ctr"/>
            <a:r>
              <a:rPr lang="ar-KW"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اللــــــــــون</a:t>
            </a:r>
            <a:r>
              <a:rPr lang="ar-KW"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99409" y="678231"/>
            <a:ext cx="8522692" cy="1754326"/>
          </a:xfrm>
          <a:prstGeom prst="rect">
            <a:avLst/>
          </a:prstGeom>
          <a:noFill/>
        </p:spPr>
        <p:txBody>
          <a:bodyPr wrap="square" lIns="91440" tIns="45720" rIns="91440" bIns="45720">
            <a:spAutoFit/>
          </a:bodyPr>
          <a:lstStyle/>
          <a:p>
            <a:pPr>
              <a:lnSpc>
                <a:spcPct val="150000"/>
              </a:lnSpc>
            </a:pPr>
            <a:r>
              <a:rPr lang="ar-KW" sz="3200" dirty="0" smtClean="0">
                <a:ln w="10541" cmpd="sng">
                  <a:solidFill>
                    <a:srgbClr val="FF0000"/>
                  </a:solidFill>
                  <a:prstDash val="solid"/>
                </a:ln>
                <a:solidFill>
                  <a:srgbClr val="FF0000"/>
                </a:solidFill>
                <a:effectLst>
                  <a:outerShdw blurRad="50800" dist="38100" dir="10800000" algn="r" rotWithShape="0">
                    <a:prstClr val="black">
                      <a:alpha val="40000"/>
                    </a:prstClr>
                  </a:outerShdw>
                </a:effectLst>
              </a:rPr>
              <a:t>اولاُ : تعريف </a:t>
            </a:r>
            <a:r>
              <a:rPr lang="ar-KW" sz="3200" dirty="0">
                <a:ln w="10541" cmpd="sng">
                  <a:solidFill>
                    <a:srgbClr val="FF0000"/>
                  </a:solidFill>
                  <a:prstDash val="solid"/>
                </a:ln>
                <a:solidFill>
                  <a:srgbClr val="FF0000"/>
                </a:solidFill>
                <a:effectLst>
                  <a:outerShdw blurRad="50800" dist="38100" dir="10800000" algn="r" rotWithShape="0">
                    <a:prstClr val="black">
                      <a:alpha val="40000"/>
                    </a:prstClr>
                  </a:outerShdw>
                </a:effectLst>
              </a:rPr>
              <a:t>اللون </a:t>
            </a:r>
            <a:endParaRPr lang="ar-KW"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0800000" algn="r" rotWithShape="0">
                  <a:prstClr val="black">
                    <a:alpha val="40000"/>
                  </a:prstClr>
                </a:outerShdw>
              </a:effectLst>
            </a:endParaRPr>
          </a:p>
          <a:p>
            <a:pPr>
              <a:lnSpc>
                <a:spcPct val="150000"/>
              </a:lnSpc>
            </a:pPr>
            <a:r>
              <a:rPr lang="ar-KW"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ar-KW" sz="2000" b="1" dirty="0">
                <a:solidFill>
                  <a:schemeClr val="tx2"/>
                </a:solidFill>
              </a:rPr>
              <a:t>هو أثر فيسيولوجي ينتج في شبكية العين، حيث يمكن للخلايا المخروطية القيام بتحليل ثلاثي اللون للمشاهد، سواء كان اللون ناتجاً عن المادة الصبغية الملونة أو عن الضوء الملون.</a:t>
            </a:r>
            <a:endParaRPr lang="en-US" sz="2000" b="1" cap="none" spc="0" dirty="0">
              <a:ln w="10541" cmpd="sng">
                <a:solidFill>
                  <a:schemeClr val="accent1">
                    <a:shade val="88000"/>
                    <a:satMod val="110000"/>
                  </a:schemeClr>
                </a:solidFill>
                <a:prstDash val="solid"/>
              </a:ln>
              <a:solidFill>
                <a:schemeClr val="tx2"/>
              </a:solidFill>
              <a:effectLst/>
            </a:endParaRPr>
          </a:p>
        </p:txBody>
      </p:sp>
      <p:sp>
        <p:nvSpPr>
          <p:cNvPr id="7" name="Rectangle 6"/>
          <p:cNvSpPr/>
          <p:nvPr/>
        </p:nvSpPr>
        <p:spPr>
          <a:xfrm>
            <a:off x="2864003" y="2204864"/>
            <a:ext cx="6020032" cy="4462760"/>
          </a:xfrm>
          <a:prstGeom prst="rect">
            <a:avLst/>
          </a:prstGeom>
          <a:noFill/>
        </p:spPr>
        <p:txBody>
          <a:bodyPr wrap="square" lIns="91440" tIns="45720" rIns="91440" bIns="45720">
            <a:spAutoFit/>
          </a:bodyPr>
          <a:lstStyle/>
          <a:p>
            <a:pPr algn="just">
              <a:lnSpc>
                <a:spcPct val="150000"/>
              </a:lnSpc>
            </a:pPr>
            <a:r>
              <a:rPr lang="ar-KW" sz="3200" cap="none" spc="0" dirty="0" smtClean="0">
                <a:ln w="10541" cmpd="sng">
                  <a:solidFill>
                    <a:srgbClr val="FF0000"/>
                  </a:solidFill>
                  <a:prstDash val="solid"/>
                </a:ln>
                <a:solidFill>
                  <a:srgbClr val="FF0000"/>
                </a:solidFill>
                <a:effectLst>
                  <a:outerShdw blurRad="50800" dist="38100" dir="10800000" algn="r" rotWithShape="0">
                    <a:prstClr val="black">
                      <a:alpha val="40000"/>
                    </a:prstClr>
                  </a:outerShdw>
                </a:effectLst>
              </a:rPr>
              <a:t>ثانيا ُ : خواص اللون </a:t>
            </a:r>
            <a:r>
              <a:rPr lang="ar-KW"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0800000" algn="r" rotWithShape="0">
                    <a:prstClr val="black">
                      <a:alpha val="40000"/>
                    </a:prstClr>
                  </a:outerShdw>
                </a:effectLst>
              </a:rPr>
              <a:t>: </a:t>
            </a:r>
          </a:p>
          <a:p>
            <a:pPr algn="just">
              <a:lnSpc>
                <a:spcPct val="150000"/>
              </a:lnSpc>
            </a:pPr>
            <a:r>
              <a:rPr lang="ar-KW" sz="2000" b="1" dirty="0" smtClean="0">
                <a:solidFill>
                  <a:schemeClr val="tx2"/>
                </a:solidFill>
              </a:rPr>
              <a:t>لقد حدد اللون بثلاث خواص تميزه وتعطيه سماته وتتمثل فى </a:t>
            </a:r>
          </a:p>
          <a:p>
            <a:pPr algn="just">
              <a:lnSpc>
                <a:spcPct val="150000"/>
              </a:lnSpc>
              <a:spcBef>
                <a:spcPts val="1200"/>
              </a:spcBef>
            </a:pPr>
            <a:r>
              <a:rPr lang="ar-KW" sz="2400" dirty="0">
                <a:ln w="10541" cmpd="sng">
                  <a:solidFill>
                    <a:srgbClr val="FF0000"/>
                  </a:solidFill>
                  <a:prstDash val="solid"/>
                </a:ln>
                <a:solidFill>
                  <a:srgbClr val="C00000"/>
                </a:solidFill>
              </a:rPr>
              <a:t>1-  كنهة اللون : </a:t>
            </a:r>
          </a:p>
          <a:p>
            <a:pPr algn="just">
              <a:lnSpc>
                <a:spcPct val="150000"/>
              </a:lnSpc>
            </a:pPr>
            <a:r>
              <a:rPr lang="ar-KW" sz="2000" b="1" dirty="0" smtClean="0">
                <a:solidFill>
                  <a:schemeClr val="tx2"/>
                </a:solidFill>
              </a:rPr>
              <a:t>يقصد </a:t>
            </a:r>
            <a:r>
              <a:rPr lang="ar-KW" sz="2000" b="1" dirty="0">
                <a:solidFill>
                  <a:schemeClr val="tx2"/>
                </a:solidFill>
              </a:rPr>
              <a:t>بها أصل اللون ، وهي تلك الصفة التي نميز ونفرق بها بين لون وآخر والذي نسميه بأسمائه أي تترجم بالصفات ، ويمكننا أن نغير في كنه اللون ( </a:t>
            </a:r>
            <a:r>
              <a:rPr lang="ar-KW" sz="2400" dirty="0">
                <a:ln w="10541" cmpd="sng">
                  <a:solidFill>
                    <a:srgbClr val="FF0000"/>
                  </a:solidFill>
                  <a:prstDash val="solid"/>
                </a:ln>
                <a:solidFill>
                  <a:srgbClr val="C00000"/>
                </a:solidFill>
              </a:rPr>
              <a:t>أصل اللون </a:t>
            </a:r>
            <a:r>
              <a:rPr lang="ar-KW" sz="2000" b="1" dirty="0">
                <a:solidFill>
                  <a:schemeClr val="tx2"/>
                </a:solidFill>
              </a:rPr>
              <a:t>) بمزجه بلون آخر </a:t>
            </a:r>
          </a:p>
          <a:p>
            <a:pPr algn="just">
              <a:lnSpc>
                <a:spcPct val="150000"/>
              </a:lnSpc>
            </a:pPr>
            <a:r>
              <a:rPr lang="ar-KW" sz="2000" b="1" i="1" dirty="0">
                <a:solidFill>
                  <a:srgbClr val="92D050"/>
                </a:solidFill>
              </a:rPr>
              <a:t>على سبيل المثال </a:t>
            </a:r>
            <a:r>
              <a:rPr lang="ar-KW" sz="2000" b="1" dirty="0">
                <a:solidFill>
                  <a:schemeClr val="tx2"/>
                </a:solidFill>
              </a:rPr>
              <a:t>عند مزج </a:t>
            </a:r>
            <a:r>
              <a:rPr lang="ar-KW" sz="2000" b="1" dirty="0" smtClean="0">
                <a:solidFill>
                  <a:schemeClr val="tx2"/>
                </a:solidFill>
              </a:rPr>
              <a:t>مادة زرقاء بأخرى </a:t>
            </a:r>
            <a:r>
              <a:rPr lang="ar-KW" sz="2000" b="1" dirty="0">
                <a:solidFill>
                  <a:schemeClr val="tx2"/>
                </a:solidFill>
              </a:rPr>
              <a:t>صفراء فإنها تنتج </a:t>
            </a:r>
            <a:r>
              <a:rPr lang="ar-KW" sz="2000" b="1" dirty="0" smtClean="0">
                <a:solidFill>
                  <a:schemeClr val="tx2"/>
                </a:solidFill>
              </a:rPr>
              <a:t>مادة خضراء ويسمى </a:t>
            </a:r>
            <a:r>
              <a:rPr lang="ar-KW" sz="2000" b="1" dirty="0">
                <a:solidFill>
                  <a:schemeClr val="tx2"/>
                </a:solidFill>
              </a:rPr>
              <a:t>هذا تغير في كنه اللون </a:t>
            </a:r>
            <a:r>
              <a:rPr lang="ar-KW" sz="2000" b="1" dirty="0" smtClean="0">
                <a:solidFill>
                  <a:schemeClr val="tx2"/>
                </a:solidFill>
              </a:rPr>
              <a:t>..</a:t>
            </a:r>
            <a:endParaRPr lang="ar-KW" sz="2000" b="1" dirty="0">
              <a:solidFill>
                <a:schemeClr val="tx2"/>
              </a:solidFill>
            </a:endParaRPr>
          </a:p>
        </p:txBody>
      </p:sp>
      <p:grpSp>
        <p:nvGrpSpPr>
          <p:cNvPr id="6" name="Group 5"/>
          <p:cNvGrpSpPr/>
          <p:nvPr/>
        </p:nvGrpSpPr>
        <p:grpSpPr>
          <a:xfrm>
            <a:off x="0" y="3690688"/>
            <a:ext cx="2985013" cy="2204864"/>
            <a:chOff x="1269901" y="4353644"/>
            <a:chExt cx="3800475" cy="2504356"/>
          </a:xfrm>
        </p:grpSpPr>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4353644"/>
              <a:ext cx="2514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9901" y="4653136"/>
              <a:ext cx="25717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7467" y="50292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18515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8296"/>
            <a:ext cx="9144000" cy="6858000"/>
          </a:xfrm>
          <a:prstGeom prst="rect">
            <a:avLst/>
          </a:prstGeom>
          <a:gradFill flip="none" rotWithShape="1">
            <a:gsLst>
              <a:gs pos="0">
                <a:srgbClr val="00B0F0">
                  <a:alpha val="29000"/>
                </a:srgbClr>
              </a:gs>
              <a:gs pos="50000">
                <a:srgbClr val="B8F7FA">
                  <a:alpha val="14000"/>
                </a:srgbClr>
              </a:gs>
              <a:gs pos="100000">
                <a:srgbClr val="FF0066">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TextBox 4"/>
          <p:cNvSpPr txBox="1"/>
          <p:nvPr/>
        </p:nvSpPr>
        <p:spPr>
          <a:xfrm>
            <a:off x="467544" y="548680"/>
            <a:ext cx="8213115" cy="3908762"/>
          </a:xfrm>
          <a:prstGeom prst="rect">
            <a:avLst/>
          </a:prstGeom>
          <a:noFill/>
        </p:spPr>
        <p:txBody>
          <a:bodyPr wrap="square" rtlCol="1">
            <a:spAutoFit/>
          </a:bodyPr>
          <a:lstStyle/>
          <a:p>
            <a:pPr lvl="1"/>
            <a:r>
              <a:rPr lang="ar-KW" sz="3200" b="1" dirty="0" smtClean="0">
                <a:ln>
                  <a:solidFill>
                    <a:schemeClr val="accent2"/>
                  </a:solidFill>
                </a:ln>
                <a:solidFill>
                  <a:srgbClr val="FF0066"/>
                </a:solidFill>
              </a:rPr>
              <a:t>ج - استخدام </a:t>
            </a:r>
            <a:r>
              <a:rPr lang="ar-KW" sz="3200" b="1" dirty="0">
                <a:ln>
                  <a:solidFill>
                    <a:schemeClr val="accent2"/>
                  </a:solidFill>
                </a:ln>
                <a:solidFill>
                  <a:srgbClr val="FF0066"/>
                </a:solidFill>
              </a:rPr>
              <a:t>الفرشاه فى التلوين </a:t>
            </a:r>
          </a:p>
          <a:p>
            <a:pPr marL="285750" lvl="0" indent="-285750">
              <a:lnSpc>
                <a:spcPct val="150000"/>
              </a:lnSpc>
              <a:buFont typeface="Arial" pitchFamily="34" charset="0"/>
              <a:buChar char="•"/>
            </a:pPr>
            <a:r>
              <a:rPr lang="ar-SA" b="1" dirty="0" smtClean="0"/>
              <a:t>تحديد </a:t>
            </a:r>
            <a:r>
              <a:rPr lang="ar-SA" b="1" dirty="0"/>
              <a:t>الشكل باللون بواسطة فرشاه صغيرة مقاس  ( 0 :  1 ) وذلك عن طريق اسناد الزراع على المنضدة وتحريك الكف والاصابع فقط .</a:t>
            </a:r>
            <a:endParaRPr lang="en-US" dirty="0"/>
          </a:p>
          <a:p>
            <a:pPr marL="285750" lvl="0" indent="-285750">
              <a:lnSpc>
                <a:spcPct val="150000"/>
              </a:lnSpc>
              <a:buFont typeface="Arial" pitchFamily="34" charset="0"/>
              <a:buChar char="•"/>
            </a:pPr>
            <a:r>
              <a:rPr lang="ar-SA" b="1" dirty="0"/>
              <a:t>ملئ الشكل باللون بواسطة فرشاة كبيرة مقاس ( 3 : 8 ) وذلك يتوقف على  مساحة الشكل حيث </a:t>
            </a:r>
            <a:r>
              <a:rPr lang="ar-KW" b="1" dirty="0" smtClean="0">
                <a:solidFill>
                  <a:srgbClr val="FF0000"/>
                </a:solidFill>
              </a:rPr>
              <a:t>علاقة طردية</a:t>
            </a:r>
            <a:r>
              <a:rPr lang="ar-KW" b="1" dirty="0" smtClean="0"/>
              <a:t> </a:t>
            </a:r>
            <a:r>
              <a:rPr lang="ar-SA" b="1" dirty="0" smtClean="0"/>
              <a:t>يزداد </a:t>
            </a:r>
            <a:r>
              <a:rPr lang="ar-SA" b="1" dirty="0"/>
              <a:t>مقاس الفرشاة كلما زادت مساحة الشكل .</a:t>
            </a:r>
            <a:endParaRPr lang="en-US" dirty="0"/>
          </a:p>
          <a:p>
            <a:pPr marL="285750" lvl="0" indent="-285750">
              <a:lnSpc>
                <a:spcPct val="150000"/>
              </a:lnSpc>
              <a:buFont typeface="Arial" pitchFamily="34" charset="0"/>
              <a:buChar char="•"/>
            </a:pPr>
            <a:r>
              <a:rPr lang="ar-SA" b="1" dirty="0"/>
              <a:t>الحرص على سير الفرشاة فى أتجاه واحد من اليمين الى اليسار أو من أعلى الى أسفل .</a:t>
            </a:r>
            <a:endParaRPr lang="en-US" dirty="0"/>
          </a:p>
          <a:p>
            <a:pPr marL="285750" lvl="0" indent="-285750">
              <a:lnSpc>
                <a:spcPct val="150000"/>
              </a:lnSpc>
              <a:buFont typeface="Arial" pitchFamily="34" charset="0"/>
              <a:buChar char="•"/>
            </a:pPr>
            <a:r>
              <a:rPr lang="ar-SA" b="1" dirty="0"/>
              <a:t>يجب التأكد من جفاف اللون تماما قبل الشروع فى أستخدام  لون أخر </a:t>
            </a:r>
            <a:r>
              <a:rPr lang="ar-KW" b="1" dirty="0" smtClean="0">
                <a:solidFill>
                  <a:srgbClr val="FF0000"/>
                </a:solidFill>
              </a:rPr>
              <a:t>علل </a:t>
            </a:r>
            <a:r>
              <a:rPr lang="ar-SA" b="1" dirty="0" smtClean="0"/>
              <a:t>وذلك </a:t>
            </a:r>
            <a:r>
              <a:rPr lang="ar-SA" b="1" dirty="0"/>
              <a:t>لكون الماء يعطى اللون درجة داكنة تميل الى اللون الفاتح كلما جف اللون حتى تصل الى اللون النقى عند جفافه تماما .</a:t>
            </a:r>
            <a:endParaRPr lang="en-US" dirty="0"/>
          </a:p>
          <a:p>
            <a:pPr marL="285750" indent="-285750">
              <a:lnSpc>
                <a:spcPct val="150000"/>
              </a:lnSpc>
              <a:buFont typeface="Arial" pitchFamily="34" charset="0"/>
              <a:buChar char="•"/>
            </a:pPr>
            <a:endParaRPr lang="ar-KW" dirty="0"/>
          </a:p>
        </p:txBody>
      </p:sp>
      <p:pic>
        <p:nvPicPr>
          <p:cNvPr id="8194" name="Picture 2" descr="طريقة المسكة الصحيحة للفرشاة أثناء التلوين المائ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أدوات الرسم ( أقلام الرصاص ) ... الدرس 2 | ملتقى المعلمين والمعلم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4192514"/>
            <a:ext cx="4468699" cy="253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4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994"/>
            <a:ext cx="9144000" cy="6858000"/>
          </a:xfrm>
          <a:prstGeom prst="rect">
            <a:avLst/>
          </a:prstGeom>
          <a:gradFill flip="none" rotWithShape="1">
            <a:gsLst>
              <a:gs pos="0">
                <a:srgbClr val="FFFF00">
                  <a:tint val="66000"/>
                  <a:satMod val="160000"/>
                  <a:alpha val="0"/>
                </a:srgbClr>
              </a:gs>
              <a:gs pos="50000">
                <a:srgbClr val="FFFF00">
                  <a:tint val="44500"/>
                  <a:satMod val="16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Rectangle 4"/>
          <p:cNvSpPr/>
          <p:nvPr/>
        </p:nvSpPr>
        <p:spPr>
          <a:xfrm>
            <a:off x="323528" y="260648"/>
            <a:ext cx="8638333" cy="1785104"/>
          </a:xfrm>
          <a:prstGeom prst="rect">
            <a:avLst/>
          </a:prstGeom>
          <a:noFill/>
        </p:spPr>
        <p:txBody>
          <a:bodyPr wrap="square" lIns="91440" tIns="45720" rIns="91440" bIns="45720">
            <a:spAutoFit/>
          </a:bodyPr>
          <a:lstStyle/>
          <a:p>
            <a:r>
              <a:rPr lang="ar-KW" sz="2400" dirty="0" smtClean="0">
                <a:ln w="10541" cmpd="sng">
                  <a:solidFill>
                    <a:srgbClr val="FF0000"/>
                  </a:solidFill>
                  <a:prstDash val="solid"/>
                </a:ln>
                <a:solidFill>
                  <a:srgbClr val="C00000"/>
                </a:solidFill>
              </a:rPr>
              <a:t>2- قيمة </a:t>
            </a:r>
            <a:r>
              <a:rPr lang="ar-KW" sz="2400" dirty="0">
                <a:ln w="10541" cmpd="sng">
                  <a:solidFill>
                    <a:srgbClr val="FF0000"/>
                  </a:solidFill>
                  <a:prstDash val="solid"/>
                </a:ln>
                <a:solidFill>
                  <a:srgbClr val="C00000"/>
                </a:solidFill>
              </a:rPr>
              <a:t>اللون : ( </a:t>
            </a:r>
            <a:r>
              <a:rPr lang="en-US" sz="2400" dirty="0" smtClean="0">
                <a:ln w="10541" cmpd="sng">
                  <a:solidFill>
                    <a:srgbClr val="FF0000"/>
                  </a:solidFill>
                  <a:prstDash val="solid"/>
                </a:ln>
                <a:solidFill>
                  <a:srgbClr val="C00000"/>
                </a:solidFill>
              </a:rPr>
              <a:t> (  Value</a:t>
            </a:r>
            <a:endParaRPr lang="en-US" sz="2400" dirty="0">
              <a:ln w="10541" cmpd="sng">
                <a:solidFill>
                  <a:srgbClr val="FF0000"/>
                </a:solidFill>
                <a:prstDash val="solid"/>
              </a:ln>
              <a:solidFill>
                <a:srgbClr val="C00000"/>
              </a:solidFill>
            </a:endParaRPr>
          </a:p>
          <a:p>
            <a:pPr>
              <a:lnSpc>
                <a:spcPct val="150000"/>
              </a:lnSpc>
            </a:pPr>
            <a:r>
              <a:rPr lang="ar-KW" sz="2000" b="1" dirty="0" smtClean="0"/>
              <a:t>      هي </a:t>
            </a:r>
            <a:r>
              <a:rPr lang="ar-KW" sz="2000" b="1" dirty="0"/>
              <a:t>الدرجة التي يتصف بها اللون أي التي نقصد بها أن هذا اللون فاتح أو غامق أو بمعنى آخر </a:t>
            </a:r>
            <a:r>
              <a:rPr lang="ar-KW" sz="2000" b="1" dirty="0" smtClean="0"/>
              <a:t>إذا </a:t>
            </a:r>
            <a:r>
              <a:rPr lang="ar-KW" sz="2000" b="1" dirty="0"/>
              <a:t>مزجناه بالأسود أو الأبيض ، </a:t>
            </a:r>
            <a:r>
              <a:rPr lang="ar-KW" sz="2000" b="1" dirty="0" smtClean="0"/>
              <a:t>فإذا اضفنا اللون الابيض الى اى لون افتح لونه ، وإذا اضفنا اللون الاسود الى اى لون اغمق لونه حيث يمكن بذلك تغيير قيمة اللون </a:t>
            </a:r>
          </a:p>
        </p:txBody>
      </p:sp>
      <p:pic>
        <p:nvPicPr>
          <p:cNvPr id="2050" name="Picture 2" descr="Ok You Be Wondering if the Upvote Button Is More Orange or Red but ..."/>
          <p:cNvPicPr>
            <a:picLocks noChangeAspect="1" noChangeArrowheads="1"/>
          </p:cNvPicPr>
          <p:nvPr/>
        </p:nvPicPr>
        <p:blipFill rotWithShape="1">
          <a:blip r:embed="rId2">
            <a:extLst>
              <a:ext uri="{28A0092B-C50C-407E-A947-70E740481C1C}">
                <a14:useLocalDpi xmlns:a14="http://schemas.microsoft.com/office/drawing/2010/main" val="0"/>
              </a:ext>
            </a:extLst>
          </a:blip>
          <a:srcRect t="33498" b="45765"/>
          <a:stretch/>
        </p:blipFill>
        <p:spPr bwMode="auto">
          <a:xfrm>
            <a:off x="583000" y="2045752"/>
            <a:ext cx="4762500" cy="867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exactly is colour tone in photos?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5006"/>
            <a:ext cx="4248472" cy="30229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788024" y="3284984"/>
            <a:ext cx="4211960" cy="2539157"/>
          </a:xfrm>
          <a:prstGeom prst="rect">
            <a:avLst/>
          </a:prstGeom>
        </p:spPr>
        <p:txBody>
          <a:bodyPr wrap="square">
            <a:spAutoFit/>
          </a:bodyPr>
          <a:lstStyle/>
          <a:p>
            <a:r>
              <a:rPr lang="ar-KW" sz="2400" dirty="0" smtClean="0">
                <a:ln w="10541" cmpd="sng">
                  <a:solidFill>
                    <a:srgbClr val="FF0000"/>
                  </a:solidFill>
                  <a:prstDash val="solid"/>
                </a:ln>
                <a:solidFill>
                  <a:srgbClr val="C00000"/>
                </a:solidFill>
              </a:rPr>
              <a:t>3-  شدة اللون : </a:t>
            </a:r>
            <a:r>
              <a:rPr lang="en-US" sz="2400" dirty="0" smtClean="0">
                <a:ln w="10541" cmpd="sng">
                  <a:solidFill>
                    <a:srgbClr val="FF0000"/>
                  </a:solidFill>
                  <a:prstDash val="solid"/>
                </a:ln>
                <a:solidFill>
                  <a:srgbClr val="C00000"/>
                </a:solidFill>
              </a:rPr>
              <a:t> (Chrome)</a:t>
            </a:r>
            <a:endParaRPr lang="ar-KW" sz="2400" dirty="0" smtClean="0">
              <a:ln w="10541" cmpd="sng">
                <a:solidFill>
                  <a:srgbClr val="FF0000"/>
                </a:solidFill>
                <a:prstDash val="solid"/>
              </a:ln>
              <a:solidFill>
                <a:srgbClr val="C00000"/>
              </a:solidFill>
            </a:endParaRPr>
          </a:p>
          <a:p>
            <a:pPr algn="just">
              <a:lnSpc>
                <a:spcPct val="150000"/>
              </a:lnSpc>
            </a:pPr>
            <a:r>
              <a:rPr lang="ar-KW" b="1" dirty="0" smtClean="0">
                <a:solidFill>
                  <a:schemeClr val="tx1"/>
                </a:solidFill>
              </a:rPr>
              <a:t>      هي الخاصية أو الصفة التي تدل على مدى نقاوة اللون أي درجة تشبعه وقوته وصفائه ويرتبط تشبع اللون بمدى نقائه أي بمقدار كمية اختلاطه بالألوان المحايدة ( الأبيض – الأسود – درجات الرمادي ) .. </a:t>
            </a:r>
          </a:p>
          <a:p>
            <a:pPr algn="just">
              <a:lnSpc>
                <a:spcPct val="150000"/>
              </a:lnSpc>
            </a:pPr>
            <a:endParaRPr lang="en-US" b="1" cap="none" spc="0" dirty="0">
              <a:ln w="10541" cmpd="sng">
                <a:solidFill>
                  <a:schemeClr val="accent1">
                    <a:shade val="88000"/>
                    <a:satMod val="110000"/>
                  </a:schemeClr>
                </a:solidFill>
                <a:prstDash val="solid"/>
              </a:ln>
              <a:solidFill>
                <a:schemeClr val="tx2"/>
              </a:solidFill>
              <a:effectLst/>
            </a:endParaRPr>
          </a:p>
        </p:txBody>
      </p:sp>
    </p:spTree>
    <p:extLst>
      <p:ext uri="{BB962C8B-B14F-4D97-AF65-F5344CB8AC3E}">
        <p14:creationId xmlns:p14="http://schemas.microsoft.com/office/powerpoint/2010/main" val="159243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994"/>
            <a:ext cx="9144000" cy="6858000"/>
          </a:xfrm>
          <a:prstGeom prst="rect">
            <a:avLst/>
          </a:prstGeom>
          <a:gradFill flip="none" rotWithShape="1">
            <a:gsLst>
              <a:gs pos="0">
                <a:srgbClr val="FFC000">
                  <a:tint val="66000"/>
                  <a:satMod val="160000"/>
                  <a:alpha val="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6" name="Rectangle 5"/>
          <p:cNvSpPr/>
          <p:nvPr/>
        </p:nvSpPr>
        <p:spPr>
          <a:xfrm>
            <a:off x="1433383" y="332656"/>
            <a:ext cx="6606296" cy="923330"/>
          </a:xfrm>
          <a:prstGeom prst="rect">
            <a:avLst/>
          </a:prstGeom>
          <a:noFill/>
        </p:spPr>
        <p:txBody>
          <a:bodyPr wrap="none" lIns="91440" tIns="45720" rIns="91440" bIns="45720">
            <a:spAutoFit/>
          </a:bodyPr>
          <a:lstStyle/>
          <a:p>
            <a:pPr algn="ctr"/>
            <a:r>
              <a:rPr lang="ar-KW"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ثالثا ً : ادوات وتقنيات اللون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6444208" y="1186092"/>
            <a:ext cx="2356734" cy="584775"/>
          </a:xfrm>
          <a:prstGeom prst="rect">
            <a:avLst/>
          </a:prstGeom>
          <a:noFill/>
        </p:spPr>
        <p:txBody>
          <a:bodyPr wrap="none" lIns="91440" tIns="45720" rIns="91440" bIns="45720">
            <a:spAutoFit/>
          </a:bodyPr>
          <a:lstStyle/>
          <a:p>
            <a:pPr algn="ctr"/>
            <a:r>
              <a:rPr lang="ar-KW" sz="3200" b="1" cap="none" spc="0" dirty="0" smtClean="0">
                <a:ln w="10541" cmpd="sng">
                  <a:solidFill>
                    <a:srgbClr val="FF0000"/>
                  </a:solidFill>
                  <a:prstDash val="solid"/>
                </a:ln>
                <a:solidFill>
                  <a:srgbClr val="FF0000"/>
                </a:solidFill>
                <a:effectLst/>
              </a:rPr>
              <a:t>1- ادوات اللون </a:t>
            </a:r>
            <a:endParaRPr lang="en-US" sz="3200" b="1" cap="none" spc="0" dirty="0">
              <a:ln w="10541" cmpd="sng">
                <a:solidFill>
                  <a:srgbClr val="FF0000"/>
                </a:solidFill>
                <a:prstDash val="solid"/>
              </a:ln>
              <a:solidFill>
                <a:srgbClr val="FF0000"/>
              </a:solidFill>
              <a:effectLst/>
            </a:endParaRPr>
          </a:p>
        </p:txBody>
      </p:sp>
      <p:sp>
        <p:nvSpPr>
          <p:cNvPr id="2" name="TextBox 1"/>
          <p:cNvSpPr txBox="1"/>
          <p:nvPr/>
        </p:nvSpPr>
        <p:spPr>
          <a:xfrm>
            <a:off x="234320" y="1837273"/>
            <a:ext cx="8424936" cy="2739211"/>
          </a:xfrm>
          <a:prstGeom prst="rect">
            <a:avLst/>
          </a:prstGeom>
          <a:noFill/>
        </p:spPr>
        <p:txBody>
          <a:bodyPr wrap="square" rtlCol="1">
            <a:spAutoFit/>
          </a:bodyPr>
          <a:lstStyle/>
          <a:p>
            <a:r>
              <a:rPr lang="ar-KW"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 - الالوان :</a:t>
            </a:r>
          </a:p>
          <a:p>
            <a:pPr algn="just">
              <a:lnSpc>
                <a:spcPct val="150000"/>
              </a:lnSpc>
            </a:pPr>
            <a:r>
              <a:rPr lang="ar-KW" b="1" dirty="0" smtClean="0">
                <a:solidFill>
                  <a:srgbClr val="92D050"/>
                </a:solidFill>
              </a:rPr>
              <a:t>الوان الجواش </a:t>
            </a:r>
            <a:r>
              <a:rPr lang="ar-KW" b="1" dirty="0" smtClean="0"/>
              <a:t>ه ذه </a:t>
            </a:r>
            <a:r>
              <a:rPr lang="ar-KW" b="1" dirty="0"/>
              <a:t>الألوان معتمة غير شفافة و قوامها سميك نوعاً </a:t>
            </a:r>
            <a:r>
              <a:rPr lang="ar-KW" b="1" dirty="0" smtClean="0"/>
              <a:t>, </a:t>
            </a:r>
            <a:r>
              <a:rPr lang="ar-KW" b="1" dirty="0"/>
              <a:t>لها قدرة عالية على التغطية . </a:t>
            </a:r>
            <a:endParaRPr lang="ar-KW" b="1" dirty="0" smtClean="0"/>
          </a:p>
          <a:p>
            <a:pPr algn="just">
              <a:lnSpc>
                <a:spcPct val="150000"/>
              </a:lnSpc>
            </a:pPr>
            <a:r>
              <a:rPr lang="ar-KW" b="1" dirty="0" smtClean="0"/>
              <a:t>يجب التأكد من جودتها ( بان تكون حديثة الانتاج – ذات قوام سميك كالمعجون  - لا تنفصل فيها الالوان عن الماء )  وهي في </a:t>
            </a:r>
            <a:r>
              <a:rPr lang="ar-KW" b="1" dirty="0"/>
              <a:t>عبوات صغيرة و تباع بالمجموعة اللونية كاملة </a:t>
            </a:r>
            <a:r>
              <a:rPr lang="ar-KW" b="1" dirty="0" smtClean="0"/>
              <a:t>،  تباع فى ( عبوات بلاستيكسة   - او زجاجية  - او انابيب معدنية ) </a:t>
            </a:r>
          </a:p>
          <a:p>
            <a:endParaRPr lang="ar-KW" dirty="0"/>
          </a:p>
          <a:p>
            <a:endParaRPr lang="ar-KW" dirty="0" smtClean="0"/>
          </a:p>
        </p:txBody>
      </p:sp>
      <p:pic>
        <p:nvPicPr>
          <p:cNvPr id="1026" name="Picture 2" descr="الوان مائية من نيكا - 6 الوان | تسوق الان بأفضل سعر في مصر | سوق.كوم"/>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4320" y="3933056"/>
            <a:ext cx="28575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لألوان في علم النفس | مدونة وااا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801" y="4149080"/>
            <a:ext cx="279439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مجلة الرسم 7 | الفن والرسم Am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467" y="4149080"/>
            <a:ext cx="2657475" cy="220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3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994"/>
            <a:ext cx="9144000" cy="6858000"/>
          </a:xfrm>
          <a:prstGeom prst="rect">
            <a:avLst/>
          </a:prstGeom>
          <a:gradFill flip="none" rotWithShape="1">
            <a:gsLst>
              <a:gs pos="0">
                <a:srgbClr val="81F927">
                  <a:tint val="66000"/>
                  <a:satMod val="160000"/>
                  <a:alpha val="0"/>
                </a:srgbClr>
              </a:gs>
              <a:gs pos="50000">
                <a:srgbClr val="81F927">
                  <a:tint val="44500"/>
                  <a:satMod val="160000"/>
                </a:srgbClr>
              </a:gs>
              <a:gs pos="100000">
                <a:srgbClr val="81F927">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6" name="Rectangle 5"/>
          <p:cNvSpPr/>
          <p:nvPr/>
        </p:nvSpPr>
        <p:spPr>
          <a:xfrm>
            <a:off x="7042969" y="188640"/>
            <a:ext cx="1789271" cy="523220"/>
          </a:xfrm>
          <a:prstGeom prst="rect">
            <a:avLst/>
          </a:prstGeom>
          <a:noFill/>
        </p:spPr>
        <p:txBody>
          <a:bodyPr wrap="none" lIns="91440" tIns="45720" rIns="91440" bIns="45720">
            <a:spAutoFit/>
          </a:bodyPr>
          <a:lstStyle/>
          <a:p>
            <a:pPr algn="ctr"/>
            <a:r>
              <a:rPr lang="ar-KW"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ب - الـــــورق</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1043608" y="807095"/>
            <a:ext cx="7529547" cy="1754326"/>
          </a:xfrm>
          <a:prstGeom prst="rect">
            <a:avLst/>
          </a:prstGeom>
          <a:noFill/>
        </p:spPr>
        <p:txBody>
          <a:bodyPr wrap="square" rtlCol="1">
            <a:spAutoFit/>
          </a:bodyPr>
          <a:lstStyle/>
          <a:p>
            <a:pPr indent="533400" algn="just">
              <a:lnSpc>
                <a:spcPct val="150000"/>
              </a:lnSpc>
            </a:pPr>
            <a:r>
              <a:rPr lang="ar-KW" b="1" dirty="0" smtClean="0"/>
              <a:t>ان الورق المستخدم فى التلوين يؤثر تاثير مباشر على تقنيات التلوين  حيث يجب ان يكون خشن وسميك  ، حيث لا يصلح الورق الوقيق ( لانه يشف اللون ويفسد من الماء ) اما الناعم ( فلا يتفبل اللون فلا يثبت عليه ) </a:t>
            </a:r>
          </a:p>
          <a:p>
            <a:pPr algn="just">
              <a:lnSpc>
                <a:spcPct val="150000"/>
              </a:lnSpc>
            </a:pPr>
            <a:r>
              <a:rPr lang="ar-KW" b="1" dirty="0" smtClean="0"/>
              <a:t>فهو احد </a:t>
            </a:r>
            <a:r>
              <a:rPr lang="ar-KW" b="1" u="sng" dirty="0" smtClean="0"/>
              <a:t>وجهيه خشن ليتقبل اللون وسميك ليتحمل الماء </a:t>
            </a:r>
            <a:endParaRPr lang="ar-KW" b="1" u="sng" dirty="0"/>
          </a:p>
        </p:txBody>
      </p:sp>
      <p:pic>
        <p:nvPicPr>
          <p:cNvPr id="2050" name="Picture 2" descr="ورق رسم- 35×50 سم- 12 ورقة | تسوق الان بأفضل سعر في مصر | سوق.كو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16162"/>
            <a:ext cx="2283256" cy="3293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المفيد في الفن التشكيلي: تقنيات وأساليب الرسم المائ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902" y="3068960"/>
            <a:ext cx="2608218" cy="3293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مرسم الإقلاع لتبادل الخبرات (( حياكم )) - منتديات شبكة الإقلاع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867" y="4941168"/>
            <a:ext cx="2592288"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832" y="3068960"/>
            <a:ext cx="2606323" cy="1712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34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44000" cy="6858000"/>
          </a:xfrm>
          <a:prstGeom prst="rect">
            <a:avLst/>
          </a:prstGeom>
          <a:gradFill flip="none" rotWithShape="1">
            <a:gsLst>
              <a:gs pos="0">
                <a:srgbClr val="FF0066">
                  <a:tint val="66000"/>
                  <a:satMod val="160000"/>
                  <a:alpha val="0"/>
                </a:srgbClr>
              </a:gs>
              <a:gs pos="50000">
                <a:srgbClr val="FF0066">
                  <a:tint val="44500"/>
                  <a:satMod val="160000"/>
                  <a:alpha val="0"/>
                </a:srgbClr>
              </a:gs>
              <a:gs pos="100000">
                <a:srgbClr val="FF00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pic>
        <p:nvPicPr>
          <p:cNvPr id="3074" name="Picture 2" descr="فرش الرسم و انواعها و تقنياتها | الفن والرسم Amino"/>
          <p:cNvPicPr>
            <a:picLocks noChangeAspect="1" noChangeArrowheads="1"/>
          </p:cNvPicPr>
          <p:nvPr/>
        </p:nvPicPr>
        <p:blipFill rotWithShape="1">
          <a:blip r:embed="rId2">
            <a:extLst>
              <a:ext uri="{28A0092B-C50C-407E-A947-70E740481C1C}">
                <a14:useLocalDpi xmlns:a14="http://schemas.microsoft.com/office/drawing/2010/main" val="0"/>
              </a:ext>
            </a:extLst>
          </a:blip>
          <a:srcRect t="14394" b="15019"/>
          <a:stretch/>
        </p:blipFill>
        <p:spPr bwMode="auto">
          <a:xfrm rot="5400000">
            <a:off x="-168460" y="4425742"/>
            <a:ext cx="2515825" cy="1671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خامات الرسم وانواع الالوان"/>
          <p:cNvPicPr>
            <a:picLocks noChangeAspect="1" noChangeArrowheads="1"/>
          </p:cNvPicPr>
          <p:nvPr/>
        </p:nvPicPr>
        <p:blipFill rotWithShape="1">
          <a:blip r:embed="rId3">
            <a:extLst>
              <a:ext uri="{28A0092B-C50C-407E-A947-70E740481C1C}">
                <a14:useLocalDpi xmlns:a14="http://schemas.microsoft.com/office/drawing/2010/main" val="0"/>
              </a:ext>
            </a:extLst>
          </a:blip>
          <a:srcRect r="41626"/>
          <a:stretch/>
        </p:blipFill>
        <p:spPr bwMode="auto">
          <a:xfrm>
            <a:off x="2410972" y="4184778"/>
            <a:ext cx="2405669" cy="23344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07381" y="158160"/>
            <a:ext cx="1765227" cy="584775"/>
          </a:xfrm>
          <a:prstGeom prst="rect">
            <a:avLst/>
          </a:prstGeom>
          <a:noFill/>
        </p:spPr>
        <p:txBody>
          <a:bodyPr wrap="none" lIns="91440" tIns="45720" rIns="91440" bIns="45720">
            <a:spAutoFit/>
          </a:bodyPr>
          <a:lstStyle/>
          <a:p>
            <a:pPr algn="ctr"/>
            <a:r>
              <a:rPr lang="ar-KW"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ج - الفرش </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83" name="Picture 11"/>
          <p:cNvPicPr>
            <a:picLocks noChangeAspect="1" noChangeArrowheads="1"/>
          </p:cNvPicPr>
          <p:nvPr/>
        </p:nvPicPr>
        <p:blipFill>
          <a:blip r:embed="rId4">
            <a:extLst>
              <a:ext uri="{28A0092B-C50C-407E-A947-70E740481C1C}">
                <a14:useLocalDpi xmlns:a14="http://schemas.microsoft.com/office/drawing/2010/main" val="0"/>
              </a:ext>
            </a:extLst>
          </a:blip>
          <a:srcRect r="-6091" b="1155"/>
          <a:stretch>
            <a:fillRect/>
          </a:stretch>
        </p:blipFill>
        <p:spPr bwMode="auto">
          <a:xfrm>
            <a:off x="5209632" y="4442850"/>
            <a:ext cx="2694463" cy="220599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914400" y="914400"/>
            <a:ext cx="914400" cy="342900"/>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شكل (178 )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sp>
        <p:nvSpPr>
          <p:cNvPr id="11" name="Rectangle 13"/>
          <p:cNvSpPr>
            <a:spLocks noChangeArrowheads="1"/>
          </p:cNvSpPr>
          <p:nvPr/>
        </p:nvSpPr>
        <p:spPr bwMode="auto">
          <a:xfrm>
            <a:off x="395536" y="906303"/>
            <a:ext cx="8420165"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للفرش عدة </a:t>
            </a:r>
            <a:r>
              <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قياسات وحجوم وأشكال مختلفة</a:t>
            </a:r>
            <a:r>
              <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 </a:t>
            </a: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تصنع من الشعر الصناعى أو من شعر الثور أو الجمل </a:t>
            </a:r>
            <a:endParaRPr lang="ar-KW" b="1" dirty="0">
              <a:latin typeface="Traditional Arabic" pitchFamily="18" charset="-78"/>
              <a:ea typeface="Times New Roman" pitchFamily="18" charset="0"/>
              <a:cs typeface="Traditional Arabic" pitchFamily="18" charset="-78"/>
            </a:endParaRP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أجود أنواع الفرش هى التى تحتفظ بالطلاء لأكبر وقت ، كما إنها تحتفظ بشكلها مدة طويلة ووضعيتها عندما تكو</a:t>
            </a:r>
            <a:r>
              <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ن </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مبلولة</a:t>
            </a:r>
            <a:r>
              <a:rPr kumimoji="0" lang="ar-KW" b="1" i="0" u="none" strike="noStrike" cap="none" normalizeH="0" dirty="0" smtClean="0">
                <a:ln>
                  <a:noFill/>
                </a:ln>
                <a:solidFill>
                  <a:schemeClr val="tx1"/>
                </a:solidFill>
                <a:effectLst/>
                <a:latin typeface="Traditional Arabic" pitchFamily="18" charset="-78"/>
                <a:ea typeface="Times New Roman" pitchFamily="18" charset="0"/>
                <a:cs typeface="Traditional Arabic" pitchFamily="18" charset="-78"/>
              </a:rPr>
              <a:t> </a:t>
            </a:r>
            <a:endPar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lang="ar-KW" b="1" dirty="0" smtClean="0">
                <a:latin typeface="Traditional Arabic" pitchFamily="18" charset="-78"/>
                <a:ea typeface="Times New Roman" pitchFamily="18" charset="0"/>
                <a:cs typeface="Traditional Arabic" pitchFamily="18" charset="-78"/>
              </a:rPr>
              <a:t>لل</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فرش أشكال محدودة كأن تكون ( مستديرة مسحوبة الى الخارج ذات طرف مدبب  ) أو(ذات طرف مريع مستوى )، </a:t>
            </a:r>
            <a:endPar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يتراوح قياسات الفرش  من 0  الى 14 درجة ، حيث تستخدم رقم ( 0 ) لرسم الخطوط واقياس ( 8 ) لرسم المناطق العريضة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5"/>
          <p:cNvSpPr>
            <a:spLocks noChangeArrowheads="1"/>
          </p:cNvSpPr>
          <p:nvPr/>
        </p:nvSpPr>
        <p:spPr bwMode="auto">
          <a:xfrm>
            <a:off x="899592" y="3316717"/>
            <a:ext cx="7782227"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1" eaLnBrk="0" fontAlgn="base" latinLnBrk="0" hangingPunct="0">
              <a:lnSpc>
                <a:spcPct val="150000"/>
              </a:lnSpc>
              <a:spcBef>
                <a:spcPct val="0"/>
              </a:spcBef>
              <a:spcAft>
                <a:spcPct val="0"/>
              </a:spcAft>
              <a:buClrTx/>
              <a:buSzTx/>
              <a:buFontTx/>
              <a:buNone/>
              <a:tabLst/>
            </a:pPr>
            <a:r>
              <a:rPr lang="ar-KW" sz="2800" b="1" dirty="0" smtClean="0">
                <a:solidFill>
                  <a:srgbClr val="FF0066"/>
                </a:solidFill>
                <a:latin typeface="Traditional Arabic" pitchFamily="18" charset="-78"/>
                <a:ea typeface="Times New Roman" pitchFamily="18" charset="0"/>
                <a:cs typeface="Traditional Arabic" pitchFamily="18" charset="-78"/>
              </a:rPr>
              <a:t>ملحوظة</a:t>
            </a:r>
            <a:r>
              <a:rPr lang="ar-KW" b="1" dirty="0" smtClean="0">
                <a:solidFill>
                  <a:srgbClr val="FF0066"/>
                </a:solidFill>
                <a:latin typeface="Traditional Arabic" pitchFamily="18" charset="-78"/>
                <a:ea typeface="Times New Roman" pitchFamily="18" charset="0"/>
                <a:cs typeface="Traditional Arabic" pitchFamily="18" charset="-78"/>
              </a:rPr>
              <a:t> : </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يجب هنا أن تكون الفرشاة مضمومة ومتساوية الشعيرات ولا تحتوى على أى شعرة منحرفة أو ضالة المسار عن باقى شعيرات الفرشاه كما فى الشكل</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642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28"/>
            <a:ext cx="9144000" cy="6858000"/>
          </a:xfrm>
          <a:prstGeom prst="rect">
            <a:avLst/>
          </a:prstGeom>
          <a:gradFill flip="none" rotWithShape="1">
            <a:gsLst>
              <a:gs pos="0">
                <a:srgbClr val="FFC000">
                  <a:tint val="66000"/>
                  <a:satMod val="160000"/>
                  <a:alpha val="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sp>
        <p:nvSpPr>
          <p:cNvPr id="7" name="Rectangle 3"/>
          <p:cNvSpPr>
            <a:spLocks noChangeArrowheads="1"/>
          </p:cNvSpPr>
          <p:nvPr/>
        </p:nvSpPr>
        <p:spPr bwMode="auto">
          <a:xfrm>
            <a:off x="1475656" y="567154"/>
            <a:ext cx="730527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Low" fontAlgn="base">
              <a:spcBef>
                <a:spcPct val="0"/>
              </a:spcBef>
              <a:spcAft>
                <a:spcPct val="0"/>
              </a:spcAft>
              <a:tabLst>
                <a:tab pos="457200" algn="l"/>
              </a:tabLst>
            </a:pPr>
            <a:r>
              <a:rPr kumimoji="0" lang="ar-SA" sz="1800" b="1" i="0" u="none" strike="noStrike" spc="300" normalizeH="0" baseline="0" dirty="0" smtClean="0">
                <a:ln w="11430" cmpd="sng">
                  <a:solidFill>
                    <a:schemeClr val="accent1">
                      <a:tint val="10000"/>
                    </a:schemeClr>
                  </a:solidFill>
                  <a:prstDash val="solid"/>
                  <a:miter lim="800000"/>
                </a:ln>
                <a:solidFill>
                  <a:schemeClr val="accent5">
                    <a:lumMod val="20000"/>
                    <a:lumOff val="80000"/>
                  </a:schemeClr>
                </a:solidFill>
                <a:effectLst>
                  <a:glow rad="45500">
                    <a:schemeClr val="accent1">
                      <a:satMod val="220000"/>
                      <a:alpha val="35000"/>
                    </a:schemeClr>
                  </a:glow>
                  <a:outerShdw blurRad="50800" dist="38100" dir="8100000" algn="tr" rotWithShape="0">
                    <a:prstClr val="black">
                      <a:alpha val="40000"/>
                    </a:prstClr>
                  </a:outerShdw>
                </a:effectLst>
                <a:latin typeface="Traditional Arabic" pitchFamily="18" charset="-78"/>
                <a:ea typeface="Times New Roman" pitchFamily="18" charset="0"/>
                <a:cs typeface="Traditional Arabic" pitchFamily="18" charset="-78"/>
              </a:rPr>
              <a:t> </a:t>
            </a:r>
            <a:r>
              <a:rPr lang="ar-SA" sz="3200" b="1" spc="300" dirty="0">
                <a:ln w="11430" cmpd="sng">
                  <a:solidFill>
                    <a:schemeClr val="accent1">
                      <a:tint val="10000"/>
                    </a:schemeClr>
                  </a:solidFill>
                  <a:prstDash val="solid"/>
                  <a:miter lim="800000"/>
                </a:ln>
                <a:solidFill>
                  <a:schemeClr val="accent5">
                    <a:lumMod val="20000"/>
                    <a:lumOff val="80000"/>
                  </a:schemeClr>
                </a:solidFill>
                <a:effectLst>
                  <a:glow rad="63500">
                    <a:schemeClr val="accent5">
                      <a:satMod val="175000"/>
                      <a:alpha val="40000"/>
                    </a:schemeClr>
                  </a:glow>
                  <a:outerShdw blurRad="50800" dist="38100" dir="8100000" algn="tr" rotWithShape="0">
                    <a:prstClr val="black">
                      <a:alpha val="40000"/>
                    </a:prstClr>
                  </a:outerShdw>
                </a:effectLst>
                <a:latin typeface="Traditional Arabic" pitchFamily="18" charset="-78"/>
                <a:ea typeface="Times New Roman" pitchFamily="18" charset="0"/>
                <a:cs typeface="Traditional Arabic" pitchFamily="18" charset="-78"/>
              </a:rPr>
              <a:t>شروط للعناية بالفرشاه :</a:t>
            </a:r>
            <a:endParaRPr lang="en-US" sz="3200" b="1" spc="300" dirty="0">
              <a:ln w="11430" cmpd="sng">
                <a:solidFill>
                  <a:schemeClr val="accent1">
                    <a:tint val="10000"/>
                  </a:schemeClr>
                </a:solidFill>
                <a:prstDash val="solid"/>
                <a:miter lim="800000"/>
              </a:ln>
              <a:solidFill>
                <a:schemeClr val="accent5">
                  <a:lumMod val="20000"/>
                  <a:lumOff val="80000"/>
                </a:schemeClr>
              </a:solidFill>
              <a:effectLst>
                <a:glow rad="63500">
                  <a:schemeClr val="accent5">
                    <a:satMod val="175000"/>
                    <a:alpha val="40000"/>
                  </a:schemeClr>
                </a:glow>
                <a:outerShdw blurRad="50800" dist="38100" dir="8100000" algn="tr" rotWithShape="0">
                  <a:prstClr val="black">
                    <a:alpha val="40000"/>
                  </a:prstClr>
                </a:outerShdw>
              </a:effectLst>
              <a:latin typeface="Arial" pitchFamily="34" charset="0"/>
              <a:cs typeface="Arial" pitchFamily="34" charset="0"/>
            </a:endParaRPr>
          </a:p>
          <a:p>
            <a:pPr lvl="0" algn="justLow" eaLnBrk="0" fontAlgn="base" hangingPunct="0">
              <a:lnSpc>
                <a:spcPct val="150000"/>
              </a:lnSpc>
              <a:spcBef>
                <a:spcPts val="120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من الضرورى أن لا يجف اللون على الفرشاه </a:t>
            </a:r>
            <a:r>
              <a:rPr lang="ar-KW" b="1" dirty="0" smtClean="0">
                <a:solidFill>
                  <a:srgbClr val="FF0066"/>
                </a:solidFill>
                <a:latin typeface="Traditional Arabic" pitchFamily="18" charset="-78"/>
                <a:ea typeface="Times New Roman" pitchFamily="18" charset="0"/>
                <a:cs typeface="Traditional Arabic" pitchFamily="18" charset="-78"/>
              </a:rPr>
              <a:t>علل </a:t>
            </a:r>
            <a:r>
              <a:rPr lang="ar-KW" b="1" dirty="0" smtClean="0">
                <a:latin typeface="Traditional Arabic" pitchFamily="18" charset="-78"/>
                <a:ea typeface="Times New Roman" pitchFamily="18" charset="0"/>
                <a:cs typeface="Traditional Arabic" pitchFamily="18" charset="-78"/>
              </a:rPr>
              <a:t>ل</a:t>
            </a:r>
            <a:r>
              <a:rPr lang="ar-SA" b="1" dirty="0" smtClean="0">
                <a:latin typeface="Traditional Arabic" pitchFamily="18" charset="-78"/>
                <a:ea typeface="Times New Roman" pitchFamily="18" charset="0"/>
                <a:cs typeface="Traditional Arabic" pitchFamily="18" charset="-78"/>
              </a:rPr>
              <a:t>إن </a:t>
            </a:r>
            <a:r>
              <a:rPr lang="ar-SA" b="1" dirty="0">
                <a:latin typeface="Traditional Arabic" pitchFamily="18" charset="-78"/>
                <a:ea typeface="Times New Roman" pitchFamily="18" charset="0"/>
                <a:cs typeface="Traditional Arabic" pitchFamily="18" charset="-78"/>
              </a:rPr>
              <a:t>ذلك يؤدى الى تبعثر شعرها وفقدانها لشكلها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يجب غسل الفرشاه كلما توقفت عن العمل </a:t>
            </a:r>
            <a:r>
              <a:rPr lang="ar-SA" b="1" dirty="0" smtClean="0">
                <a:latin typeface="Traditional Arabic" pitchFamily="18" charset="-78"/>
                <a:ea typeface="Times New Roman" pitchFamily="18" charset="0"/>
                <a:cs typeface="Traditional Arabic" pitchFamily="18" charset="-78"/>
              </a:rPr>
              <a:t>بوضعها </a:t>
            </a:r>
            <a:r>
              <a:rPr lang="ar-SA" b="1" dirty="0">
                <a:latin typeface="Traditional Arabic" pitchFamily="18" charset="-78"/>
                <a:ea typeface="Times New Roman" pitchFamily="18" charset="0"/>
                <a:cs typeface="Traditional Arabic" pitchFamily="18" charset="-78"/>
              </a:rPr>
              <a:t>فى قدر من الماء أو تحت الصنبور .</a:t>
            </a:r>
            <a:endParaRPr lang="en-US" dirty="0">
              <a:latin typeface="Arial" pitchFamily="34" charset="0"/>
              <a:cs typeface="Arial" pitchFamily="34" charset="0"/>
            </a:endParaRPr>
          </a:p>
          <a:p>
            <a:pPr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لا يجب ترك الفرشاه لتقف على الطرف الذى فيه الشعر عاى الاطلاق </a:t>
            </a:r>
            <a:r>
              <a:rPr lang="ar-KW" b="1" dirty="0" smtClean="0">
                <a:latin typeface="Traditional Arabic" pitchFamily="18" charset="-78"/>
                <a:ea typeface="Times New Roman" pitchFamily="18" charset="0"/>
                <a:cs typeface="Traditional Arabic" pitchFamily="18" charset="-78"/>
              </a:rPr>
              <a:t>حيث ت</a:t>
            </a:r>
            <a:r>
              <a:rPr lang="ar-SA" b="1" dirty="0" smtClean="0">
                <a:latin typeface="Traditional Arabic" pitchFamily="18" charset="-78"/>
                <a:ea typeface="Times New Roman" pitchFamily="18" charset="0"/>
                <a:cs typeface="Traditional Arabic" pitchFamily="18" charset="-78"/>
              </a:rPr>
              <a:t>وضع </a:t>
            </a:r>
            <a:r>
              <a:rPr lang="ar-SA" b="1" dirty="0">
                <a:latin typeface="Traditional Arabic" pitchFamily="18" charset="-78"/>
                <a:ea typeface="Times New Roman" pitchFamily="18" charset="0"/>
                <a:cs typeface="Traditional Arabic" pitchFamily="18" charset="-78"/>
              </a:rPr>
              <a:t>فى وضع رأسى ورأسها الى أعلى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بعد الانتهاء من العمل ككل يفضل غسل الفرشاة بالماء الفاتر بعناية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يجب نفض الفرشاة جيدأ بعد الغسل لكى يخرج </a:t>
            </a:r>
            <a:r>
              <a:rPr lang="ar-SA" b="1" dirty="0" smtClean="0">
                <a:latin typeface="Traditional Arabic" pitchFamily="18" charset="-78"/>
                <a:ea typeface="Times New Roman" pitchFamily="18" charset="0"/>
                <a:cs typeface="Traditional Arabic" pitchFamily="18" charset="-78"/>
              </a:rPr>
              <a:t>ال</a:t>
            </a:r>
            <a:r>
              <a:rPr lang="ar-KW" b="1" dirty="0" smtClean="0">
                <a:latin typeface="Traditional Arabic" pitchFamily="18" charset="-78"/>
                <a:ea typeface="Times New Roman" pitchFamily="18" charset="0"/>
                <a:cs typeface="Traditional Arabic" pitchFamily="18" charset="-78"/>
              </a:rPr>
              <a:t>م</a:t>
            </a:r>
            <a:r>
              <a:rPr lang="ar-SA" b="1" dirty="0" smtClean="0">
                <a:latin typeface="Traditional Arabic" pitchFamily="18" charset="-78"/>
                <a:ea typeface="Times New Roman" pitchFamily="18" charset="0"/>
                <a:cs typeface="Traditional Arabic" pitchFamily="18" charset="-78"/>
              </a:rPr>
              <a:t>اء </a:t>
            </a:r>
            <a:r>
              <a:rPr lang="ar-SA" b="1" dirty="0">
                <a:latin typeface="Traditional Arabic" pitchFamily="18" charset="-78"/>
                <a:ea typeface="Times New Roman" pitchFamily="18" charset="0"/>
                <a:cs typeface="Traditional Arabic" pitchFamily="18" charset="-78"/>
              </a:rPr>
              <a:t>من داخل القسم المعدنى الذى يمسك الشعر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يجب العمل على تجفيفها برفق بعد الغسل </a:t>
            </a:r>
            <a:endParaRPr lang="en-US" dirty="0">
              <a:latin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tab pos="457200" algn="l"/>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3" name="Picture 7" descr="Studio Cleanup — Citra Solv"/>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9932" r="12262" b="12867"/>
          <a:stretch/>
        </p:blipFill>
        <p:spPr bwMode="auto">
          <a:xfrm>
            <a:off x="2531408" y="4075807"/>
            <a:ext cx="2217451" cy="2194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5" name="Picture 9" descr="كيفية الحفاظ على فرش الرسم | الفن والرسم Am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075809"/>
            <a:ext cx="1656184" cy="2272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7" name="Picture 11" descr="Art Restoration"/>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7659" r="22764"/>
          <a:stretch/>
        </p:blipFill>
        <p:spPr bwMode="auto">
          <a:xfrm>
            <a:off x="5066953" y="4075808"/>
            <a:ext cx="1881311" cy="2223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9" name="Picture 13" descr="35 Strange But Brilliant Uses For Lemon Juice Most People Don't ..."/>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33577"/>
          <a:stretch/>
        </p:blipFill>
        <p:spPr bwMode="auto">
          <a:xfrm>
            <a:off x="234696" y="4075810"/>
            <a:ext cx="1961040" cy="2270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27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94"/>
            <a:ext cx="9144000" cy="6858000"/>
          </a:xfrm>
          <a:prstGeom prst="rect">
            <a:avLst/>
          </a:prstGeom>
          <a:gradFill flip="none" rotWithShape="1">
            <a:gsLst>
              <a:gs pos="0">
                <a:srgbClr val="81F927">
                  <a:tint val="66000"/>
                  <a:satMod val="160000"/>
                  <a:alpha val="0"/>
                </a:srgbClr>
              </a:gs>
              <a:gs pos="50000">
                <a:srgbClr val="81F927">
                  <a:tint val="44500"/>
                  <a:satMod val="160000"/>
                </a:srgbClr>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9" name="TextBox 8"/>
          <p:cNvSpPr txBox="1"/>
          <p:nvPr/>
        </p:nvSpPr>
        <p:spPr>
          <a:xfrm>
            <a:off x="251520" y="404664"/>
            <a:ext cx="8700744" cy="2369880"/>
          </a:xfrm>
          <a:prstGeom prst="rect">
            <a:avLst/>
          </a:prstGeom>
          <a:noFill/>
        </p:spPr>
        <p:txBody>
          <a:bodyPr wrap="square" rtlCol="1">
            <a:spAutoFit/>
          </a:bodyPr>
          <a:lstStyle/>
          <a:p>
            <a:r>
              <a:rPr lang="ar-KW"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د- </a:t>
            </a:r>
            <a:r>
              <a:rPr lang="ar-SA"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الب</a:t>
            </a:r>
            <a:r>
              <a:rPr lang="ar-KW"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ـــــ</a:t>
            </a:r>
            <a:r>
              <a:rPr lang="ar-SA"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التة</a:t>
            </a:r>
            <a:r>
              <a:rPr lang="ar-SA" sz="3200" b="1" dirty="0" smtClean="0"/>
              <a:t> </a:t>
            </a:r>
            <a:endParaRPr lang="ar-KW" sz="3200" b="1" dirty="0" smtClean="0"/>
          </a:p>
          <a:p>
            <a:pPr indent="808038">
              <a:lnSpc>
                <a:spcPct val="200000"/>
              </a:lnSpc>
            </a:pPr>
            <a:r>
              <a:rPr lang="ar-KW" b="1" dirty="0">
                <a:cs typeface="+mj-cs"/>
              </a:rPr>
              <a:t>وهى </a:t>
            </a:r>
            <a:r>
              <a:rPr lang="ar-SA" b="1" dirty="0">
                <a:cs typeface="+mj-cs"/>
              </a:rPr>
              <a:t>تمثل الوعاء الذى توضع فيه الالوان </a:t>
            </a:r>
            <a:r>
              <a:rPr lang="ar-SA" b="1" dirty="0" smtClean="0">
                <a:cs typeface="+mj-cs"/>
              </a:rPr>
              <a:t>وتتكون </a:t>
            </a:r>
            <a:r>
              <a:rPr lang="ar-SA" b="1" dirty="0">
                <a:cs typeface="+mj-cs"/>
              </a:rPr>
              <a:t>من العديد من العيون </a:t>
            </a:r>
            <a:r>
              <a:rPr lang="ar-SA" b="1" dirty="0" smtClean="0">
                <a:cs typeface="+mj-cs"/>
              </a:rPr>
              <a:t>تختلف </a:t>
            </a:r>
            <a:r>
              <a:rPr lang="ar-SA" b="1" dirty="0">
                <a:cs typeface="+mj-cs"/>
              </a:rPr>
              <a:t>أعدادها حيث يتم فيها مزج الالوان بالماء تمهيداً لأستخدامها للتلوين أو العمل على تركيب الالوان معا ثم مزجها بالماء .</a:t>
            </a:r>
            <a:endParaRPr lang="en-US" dirty="0">
              <a:cs typeface="+mj-cs"/>
            </a:endParaRPr>
          </a:p>
          <a:p>
            <a:pPr>
              <a:lnSpc>
                <a:spcPct val="200000"/>
              </a:lnSpc>
            </a:pPr>
            <a:r>
              <a:rPr lang="ar-SA" b="1" dirty="0" smtClean="0">
                <a:cs typeface="+mj-cs"/>
              </a:rPr>
              <a:t>وهى </a:t>
            </a:r>
            <a:r>
              <a:rPr lang="ar-SA" b="1" dirty="0">
                <a:cs typeface="+mj-cs"/>
              </a:rPr>
              <a:t>لها العديد من الاشكال والاحجام ولكن من أهم شروطها أن تكون من خامة لا تمتص الماء كالبيلاستيك </a:t>
            </a:r>
            <a:r>
              <a:rPr lang="ar-SA" b="1" dirty="0" smtClean="0">
                <a:cs typeface="+mj-cs"/>
              </a:rPr>
              <a:t>والمعادن</a:t>
            </a:r>
            <a:endParaRPr lang="ar-KW" dirty="0">
              <a:cs typeface="+mj-cs"/>
            </a:endParaRPr>
          </a:p>
        </p:txBody>
      </p:sp>
      <p:pic>
        <p:nvPicPr>
          <p:cNvPr id="5126" name="Picture 6" descr="بالتة للألوان أبيض 12 قسم - Professional crafts"/>
          <p:cNvPicPr>
            <a:picLocks noChangeAspect="1" noChangeArrowheads="1"/>
          </p:cNvPicPr>
          <p:nvPr/>
        </p:nvPicPr>
        <p:blipFill rotWithShape="1">
          <a:blip r:embed="rId2">
            <a:extLst>
              <a:ext uri="{28A0092B-C50C-407E-A947-70E740481C1C}">
                <a14:useLocalDpi xmlns:a14="http://schemas.microsoft.com/office/drawing/2010/main" val="0"/>
              </a:ext>
            </a:extLst>
          </a:blip>
          <a:srcRect t="14320" b="10394"/>
          <a:stretch/>
        </p:blipFill>
        <p:spPr bwMode="auto">
          <a:xfrm>
            <a:off x="251520" y="4581128"/>
            <a:ext cx="2749464" cy="20699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سعر بالتة الوان بلاستيك من أرك 380 - 12 عين، ابيض فى مصر | سوق مصر ..."/>
          <p:cNvPicPr>
            <a:picLocks noChangeAspect="1" noChangeArrowheads="1"/>
          </p:cNvPicPr>
          <p:nvPr/>
        </p:nvPicPr>
        <p:blipFill rotWithShape="1">
          <a:blip r:embed="rId3">
            <a:extLst>
              <a:ext uri="{28A0092B-C50C-407E-A947-70E740481C1C}">
                <a14:useLocalDpi xmlns:a14="http://schemas.microsoft.com/office/drawing/2010/main" val="0"/>
              </a:ext>
            </a:extLst>
          </a:blip>
          <a:srcRect l="14917" t="17600" b="22133"/>
          <a:stretch/>
        </p:blipFill>
        <p:spPr bwMode="auto">
          <a:xfrm>
            <a:off x="3449764" y="4581128"/>
            <a:ext cx="2304255" cy="199527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1" r="-406" b="-3697"/>
          <a:stretch/>
        </p:blipFill>
        <p:spPr bwMode="auto">
          <a:xfrm>
            <a:off x="6149784" y="4587692"/>
            <a:ext cx="2778464" cy="206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475656" y="2774544"/>
            <a:ext cx="6449427" cy="1892826"/>
          </a:xfrm>
          <a:prstGeom prst="rect">
            <a:avLst/>
          </a:prstGeom>
          <a:noFill/>
        </p:spPr>
        <p:txBody>
          <a:bodyPr wrap="square" rtlCol="1">
            <a:spAutoFit/>
          </a:bodyPr>
          <a:lstStyle/>
          <a:p>
            <a:r>
              <a:rPr lang="ar-SA" b="1" dirty="0">
                <a:solidFill>
                  <a:srgbClr val="FF0066"/>
                </a:solidFill>
              </a:rPr>
              <a:t>ملحوظة :</a:t>
            </a:r>
            <a:endParaRPr lang="en-US" dirty="0">
              <a:solidFill>
                <a:srgbClr val="FF0066"/>
              </a:solidFill>
            </a:endParaRPr>
          </a:p>
          <a:p>
            <a:pPr>
              <a:lnSpc>
                <a:spcPct val="150000"/>
              </a:lnSpc>
            </a:pPr>
            <a:r>
              <a:rPr lang="ar-SA" b="1" dirty="0"/>
              <a:t>إذا أردت أزالة لون ما من أحد عيون البالتة دون العيون الاخرى فيجب عليك عدم إمالة البالتة حتى لا ينزلق اللون على الالوان الاخرى ولكن يمكن أزالة اللون بمنديل ورقى لكونه يمتص الالوان المائية بسهولة فيعمل على تجفيف العين . </a:t>
            </a:r>
            <a:endParaRPr lang="en-US" dirty="0"/>
          </a:p>
          <a:p>
            <a:endParaRPr lang="ar-KW" dirty="0"/>
          </a:p>
        </p:txBody>
      </p:sp>
    </p:spTree>
    <p:extLst>
      <p:ext uri="{BB962C8B-B14F-4D97-AF65-F5344CB8AC3E}">
        <p14:creationId xmlns:p14="http://schemas.microsoft.com/office/powerpoint/2010/main" val="2998429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8296"/>
            <a:ext cx="9144000" cy="6858000"/>
          </a:xfrm>
          <a:prstGeom prst="rect">
            <a:avLst/>
          </a:prstGeom>
          <a:gradFill flip="none" rotWithShape="1">
            <a:gsLst>
              <a:gs pos="0">
                <a:srgbClr val="00B0F0">
                  <a:alpha val="29000"/>
                </a:srgbClr>
              </a:gs>
              <a:gs pos="50000">
                <a:srgbClr val="B8F7FA">
                  <a:alpha val="14000"/>
                </a:srgbClr>
              </a:gs>
              <a:gs pos="100000">
                <a:srgbClr val="FF00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Rectangle 4"/>
          <p:cNvSpPr/>
          <p:nvPr/>
        </p:nvSpPr>
        <p:spPr>
          <a:xfrm>
            <a:off x="5860257" y="48424"/>
            <a:ext cx="3002746" cy="646331"/>
          </a:xfrm>
          <a:prstGeom prst="rect">
            <a:avLst/>
          </a:prstGeom>
          <a:noFill/>
        </p:spPr>
        <p:txBody>
          <a:bodyPr wrap="none" lIns="91440" tIns="45720" rIns="91440" bIns="45720">
            <a:spAutoFit/>
          </a:bodyPr>
          <a:lstStyle/>
          <a:p>
            <a:pPr algn="ctr"/>
            <a:r>
              <a:rPr lang="ar-KW"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 تقــنيات اللون </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4"/>
          <p:cNvSpPr>
            <a:spLocks noChangeArrowheads="1"/>
          </p:cNvSpPr>
          <p:nvPr/>
        </p:nvSpPr>
        <p:spPr bwMode="auto">
          <a:xfrm>
            <a:off x="1187624" y="620688"/>
            <a:ext cx="7532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هناك العديد من تقنيات التلوين التى يجب التعرف عليها عند عمل الرسوم الكاريكاتورية ومن تلك التقنيات ما يلى </a:t>
            </a:r>
            <a:r>
              <a:rPr kumimoji="0" lang="ar-SA" sz="1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2682195" y="1052736"/>
            <a:ext cx="6356123" cy="5570756"/>
          </a:xfrm>
          <a:prstGeom prst="rect">
            <a:avLst/>
          </a:prstGeom>
          <a:noFill/>
        </p:spPr>
        <p:txBody>
          <a:bodyPr wrap="square" rtlCol="1">
            <a:spAutoFit/>
          </a:bodyPr>
          <a:lstStyle/>
          <a:p>
            <a:pPr marL="800100" lvl="1" indent="-342900">
              <a:buAutoNum type="arabic1Minus"/>
            </a:pPr>
            <a:r>
              <a:rPr lang="ar-KW" sz="3200" b="1" dirty="0" smtClean="0">
                <a:ln>
                  <a:solidFill>
                    <a:schemeClr val="accent2"/>
                  </a:solidFill>
                </a:ln>
                <a:solidFill>
                  <a:srgbClr val="FF0066"/>
                </a:solidFill>
              </a:rPr>
              <a:t>مزج اللون بالماء  </a:t>
            </a:r>
          </a:p>
          <a:p>
            <a:pPr marL="182563" lvl="1" indent="-182563">
              <a:lnSpc>
                <a:spcPct val="150000"/>
              </a:lnSpc>
              <a:buFont typeface="Arial" pitchFamily="34" charset="0"/>
              <a:buChar char="•"/>
            </a:pPr>
            <a:r>
              <a:rPr lang="ar-SA" b="1" dirty="0" smtClean="0"/>
              <a:t>عند </a:t>
            </a:r>
            <a:r>
              <a:rPr lang="ar-SA" b="1" dirty="0"/>
              <a:t>مزج اللون بالماء يجب أولا وضع اللون .</a:t>
            </a:r>
            <a:endParaRPr lang="en-US" dirty="0"/>
          </a:p>
          <a:p>
            <a:pPr marL="182563" lvl="1" indent="-182563">
              <a:lnSpc>
                <a:spcPct val="150000"/>
              </a:lnSpc>
              <a:buFont typeface="Arial" pitchFamily="34" charset="0"/>
              <a:buChar char="•"/>
            </a:pPr>
            <a:r>
              <a:rPr lang="ar-SA" b="1" dirty="0"/>
              <a:t>التأكد من نظافة الماء وأنه خالى من أى لون حتى لا يؤثر على نقاء اللون </a:t>
            </a:r>
            <a:endParaRPr lang="en-US" dirty="0"/>
          </a:p>
          <a:p>
            <a:pPr marL="182563" lvl="1" indent="-182563">
              <a:lnSpc>
                <a:spcPct val="150000"/>
              </a:lnSpc>
              <a:buFont typeface="Arial" pitchFamily="34" charset="0"/>
              <a:buChar char="•"/>
            </a:pPr>
            <a:r>
              <a:rPr lang="ar-SA" b="1" dirty="0"/>
              <a:t>وضع الماء </a:t>
            </a:r>
            <a:r>
              <a:rPr lang="ar-KW" b="1" dirty="0" smtClean="0"/>
              <a:t>ب</a:t>
            </a:r>
            <a:r>
              <a:rPr lang="ar-SA" b="1" dirty="0" smtClean="0"/>
              <a:t>قطارة </a:t>
            </a:r>
            <a:r>
              <a:rPr lang="ar-SA" b="1" dirty="0"/>
              <a:t>صغيرة </a:t>
            </a:r>
            <a:r>
              <a:rPr lang="ar-KW" b="1" dirty="0" smtClean="0">
                <a:solidFill>
                  <a:srgbClr val="FF0066"/>
                </a:solidFill>
              </a:rPr>
              <a:t>علل</a:t>
            </a:r>
            <a:r>
              <a:rPr lang="ar-KW" b="1" dirty="0" smtClean="0"/>
              <a:t> </a:t>
            </a:r>
            <a:r>
              <a:rPr lang="ar-SA" b="1" dirty="0" smtClean="0"/>
              <a:t>للتحكم </a:t>
            </a:r>
            <a:r>
              <a:rPr lang="ar-SA" b="1" dirty="0"/>
              <a:t>فى كمية الماء المراد مزجة مع اللون </a:t>
            </a:r>
            <a:endParaRPr lang="en-US" dirty="0"/>
          </a:p>
          <a:p>
            <a:pPr marL="182563" lvl="1" indent="-182563">
              <a:lnSpc>
                <a:spcPct val="150000"/>
              </a:lnSpc>
              <a:buFont typeface="Arial" pitchFamily="34" charset="0"/>
              <a:buChar char="•"/>
            </a:pPr>
            <a:r>
              <a:rPr lang="ar-SA" b="1" dirty="0"/>
              <a:t>مزج اللون جيداً وبرفق بواسطة فرشاه صغيرة حتى الوصول الى القوام المطلوب  مثل السائل اللزج .</a:t>
            </a:r>
            <a:endParaRPr lang="en-US" dirty="0"/>
          </a:p>
          <a:p>
            <a:pPr marL="182563" lvl="1" indent="-182563">
              <a:lnSpc>
                <a:spcPct val="150000"/>
              </a:lnSpc>
              <a:buFont typeface="Arial" pitchFamily="34" charset="0"/>
              <a:buChar char="•"/>
            </a:pPr>
            <a:r>
              <a:rPr lang="ar-SA" b="1" dirty="0"/>
              <a:t>إن كان اللون لم يزال مثل المعجون هنا يجب علينا أضافة بعض قطرات الماء الاخرى ولكن  بحرص </a:t>
            </a:r>
            <a:endParaRPr lang="en-US" dirty="0"/>
          </a:p>
          <a:p>
            <a:pPr marL="182563" lvl="1" indent="-182563">
              <a:lnSpc>
                <a:spcPct val="150000"/>
              </a:lnSpc>
              <a:buFont typeface="Arial" pitchFamily="34" charset="0"/>
              <a:buChar char="•"/>
            </a:pPr>
            <a:r>
              <a:rPr lang="ar-SA" b="1" dirty="0">
                <a:solidFill>
                  <a:srgbClr val="FF0066"/>
                </a:solidFill>
              </a:rPr>
              <a:t>يمكن التعرف على وصول اللون للقوام اللازم من خلال الاتى</a:t>
            </a:r>
            <a:r>
              <a:rPr lang="ar-SA" b="1" dirty="0"/>
              <a:t> </a:t>
            </a:r>
            <a:endParaRPr lang="en-US" dirty="0"/>
          </a:p>
          <a:p>
            <a:pPr marL="468313" lvl="2" indent="-285750">
              <a:lnSpc>
                <a:spcPct val="150000"/>
              </a:lnSpc>
              <a:buFont typeface="Wingdings" pitchFamily="2" charset="2"/>
              <a:buChar char="ü"/>
            </a:pPr>
            <a:r>
              <a:rPr lang="ar-SA" b="1" dirty="0"/>
              <a:t>عدم تساقطه من الفرشاه .</a:t>
            </a:r>
            <a:endParaRPr lang="en-US" dirty="0"/>
          </a:p>
          <a:p>
            <a:pPr marL="468313" lvl="2" indent="-285750">
              <a:lnSpc>
                <a:spcPct val="150000"/>
              </a:lnSpc>
              <a:buFont typeface="Wingdings" pitchFamily="2" charset="2"/>
              <a:buChar char="ü"/>
            </a:pPr>
            <a:r>
              <a:rPr lang="ar-SA" b="1" dirty="0"/>
              <a:t>عدم تجمع اللون ليكون ما يشبه قطرات الماء عند وضعه على أطراف عين البالتة .</a:t>
            </a:r>
            <a:endParaRPr lang="en-US" dirty="0"/>
          </a:p>
          <a:p>
            <a:pPr marL="468313" indent="-285750">
              <a:lnSpc>
                <a:spcPct val="150000"/>
              </a:lnSpc>
              <a:buFont typeface="Wingdings" pitchFamily="2" charset="2"/>
              <a:buChar char="ü"/>
            </a:pPr>
            <a:r>
              <a:rPr lang="ar-SA" b="1" dirty="0"/>
              <a:t>عدم ظهور ضربات الفرشاه على الورق لكون هذا يدل على أن اللون </a:t>
            </a:r>
            <a:r>
              <a:rPr lang="ar-SA" b="1" dirty="0" smtClean="0"/>
              <a:t>ثقيل</a:t>
            </a:r>
            <a:endParaRPr lang="ar-KW" dirty="0"/>
          </a:p>
        </p:txBody>
      </p:sp>
      <p:sp>
        <p:nvSpPr>
          <p:cNvPr id="12" name="AutoShape 7" descr="تحضير اللون الأخضر - wikiHow"/>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KW"/>
          </a:p>
        </p:txBody>
      </p:sp>
      <p:pic>
        <p:nvPicPr>
          <p:cNvPr id="615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5000"/>
          <a:stretch/>
        </p:blipFill>
        <p:spPr bwMode="auto">
          <a:xfrm>
            <a:off x="107504" y="2060848"/>
            <a:ext cx="2459711" cy="1586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descr="طرق عملية لتنظيف فرش الرسم وزيادة عمرهم أطول مدة ممكنة"/>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0278"/>
          <a:stretch/>
        </p:blipFill>
        <p:spPr bwMode="auto">
          <a:xfrm>
            <a:off x="179512" y="4093414"/>
            <a:ext cx="2387703" cy="1531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96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28"/>
            <a:ext cx="9144000" cy="6858000"/>
          </a:xfrm>
          <a:prstGeom prst="rect">
            <a:avLst/>
          </a:prstGeom>
          <a:gradFill flip="none" rotWithShape="1">
            <a:gsLst>
              <a:gs pos="0">
                <a:srgbClr val="FFC000">
                  <a:tint val="66000"/>
                  <a:satMod val="160000"/>
                  <a:alpha val="0"/>
                </a:srgbClr>
              </a:gs>
              <a:gs pos="50000">
                <a:srgbClr val="FFFF00">
                  <a:alpha val="26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TextBox 4"/>
          <p:cNvSpPr txBox="1"/>
          <p:nvPr/>
        </p:nvSpPr>
        <p:spPr>
          <a:xfrm>
            <a:off x="251520" y="226464"/>
            <a:ext cx="8762448" cy="4601260"/>
          </a:xfrm>
          <a:prstGeom prst="rect">
            <a:avLst/>
          </a:prstGeom>
          <a:noFill/>
        </p:spPr>
        <p:txBody>
          <a:bodyPr wrap="square" rtlCol="1">
            <a:spAutoFit/>
          </a:bodyPr>
          <a:lstStyle/>
          <a:p>
            <a:pPr lvl="1"/>
            <a:r>
              <a:rPr lang="ar-KW" sz="3200" b="1" dirty="0" smtClean="0">
                <a:ln>
                  <a:solidFill>
                    <a:schemeClr val="accent2"/>
                  </a:solidFill>
                </a:ln>
                <a:solidFill>
                  <a:srgbClr val="FF0066"/>
                </a:solidFill>
              </a:rPr>
              <a:t>ب - تركيب </a:t>
            </a:r>
            <a:r>
              <a:rPr lang="ar-KW" sz="3200" b="1" dirty="0">
                <a:ln>
                  <a:solidFill>
                    <a:schemeClr val="accent2"/>
                  </a:solidFill>
                </a:ln>
                <a:solidFill>
                  <a:srgbClr val="FF0066"/>
                </a:solidFill>
              </a:rPr>
              <a:t>اللون </a:t>
            </a:r>
            <a:r>
              <a:rPr lang="ar-KW" sz="3200" b="1" dirty="0" smtClean="0">
                <a:ln>
                  <a:solidFill>
                    <a:schemeClr val="accent2"/>
                  </a:solidFill>
                </a:ln>
                <a:solidFill>
                  <a:srgbClr val="FF0066"/>
                </a:solidFill>
              </a:rPr>
              <a:t>( مهم )</a:t>
            </a:r>
            <a:endParaRPr lang="ar-KW" sz="3200" b="1" dirty="0">
              <a:ln>
                <a:solidFill>
                  <a:schemeClr val="accent2"/>
                </a:solidFill>
              </a:ln>
              <a:solidFill>
                <a:srgbClr val="FF0066"/>
              </a:solidFill>
            </a:endParaRPr>
          </a:p>
          <a:p>
            <a:pPr marL="285750" indent="-285750" algn="just">
              <a:lnSpc>
                <a:spcPct val="150000"/>
              </a:lnSpc>
              <a:buFont typeface="Arial" pitchFamily="34" charset="0"/>
              <a:buChar char="•"/>
            </a:pPr>
            <a:r>
              <a:rPr lang="ar-SA" b="1" dirty="0" smtClean="0"/>
              <a:t>لتركيب </a:t>
            </a:r>
            <a:r>
              <a:rPr lang="ar-SA" b="1" dirty="0"/>
              <a:t>اللون يستخدم لونين فقط </a:t>
            </a:r>
            <a:r>
              <a:rPr lang="ar-KW" b="1" dirty="0" smtClean="0"/>
              <a:t>غ</a:t>
            </a:r>
            <a:r>
              <a:rPr lang="ar-SA" b="1" dirty="0" smtClean="0"/>
              <a:t>البا </a:t>
            </a:r>
            <a:r>
              <a:rPr lang="ar-SA" b="1" dirty="0"/>
              <a:t>ما يكون أحدهما فاتح والاخر داكن ولتركيب اللونين معا نتبع الاتى :</a:t>
            </a:r>
            <a:endParaRPr lang="en-US" dirty="0"/>
          </a:p>
          <a:p>
            <a:pPr marL="285750" lvl="0" indent="-285750" algn="just">
              <a:lnSpc>
                <a:spcPct val="150000"/>
              </a:lnSpc>
              <a:buFont typeface="Arial" pitchFamily="34" charset="0"/>
              <a:buChar char="•"/>
            </a:pPr>
            <a:r>
              <a:rPr lang="ar-SA" b="1" dirty="0"/>
              <a:t>وضع كمية من اللون الفاتح أولا فى عين البالتة .</a:t>
            </a:r>
            <a:endParaRPr lang="en-US" dirty="0"/>
          </a:p>
          <a:p>
            <a:pPr marL="285750" lvl="0" indent="-285750" algn="just">
              <a:lnSpc>
                <a:spcPct val="150000"/>
              </a:lnSpc>
              <a:buFont typeface="Arial" pitchFamily="34" charset="0"/>
              <a:buChar char="•"/>
            </a:pPr>
            <a:r>
              <a:rPr lang="ar-SA" b="1" dirty="0"/>
              <a:t>وضع نقطة صغيرة على سن الفرشاة من اللون الداكن </a:t>
            </a:r>
            <a:r>
              <a:rPr lang="ar-KW" b="1" dirty="0" smtClean="0">
                <a:solidFill>
                  <a:srgbClr val="FF0066"/>
                </a:solidFill>
              </a:rPr>
              <a:t>علل</a:t>
            </a:r>
            <a:r>
              <a:rPr lang="ar-KW" b="1" dirty="0" smtClean="0"/>
              <a:t> </a:t>
            </a:r>
            <a:r>
              <a:rPr lang="ar-SA" b="1" dirty="0" smtClean="0"/>
              <a:t> </a:t>
            </a:r>
            <a:r>
              <a:rPr lang="ar-SA" b="1" dirty="0"/>
              <a:t>للتحكم فى درجة اللون حيث أن اللون الداكن يؤثر بسهولة فى اللون الفاتح ، </a:t>
            </a:r>
            <a:r>
              <a:rPr lang="ar-SA" b="1" dirty="0" smtClean="0"/>
              <a:t>ولكن</a:t>
            </a:r>
            <a:r>
              <a:rPr lang="ar-KW" b="1" dirty="0" smtClean="0"/>
              <a:t> </a:t>
            </a:r>
            <a:r>
              <a:rPr lang="ar-SA" b="1" dirty="0" smtClean="0"/>
              <a:t>الفاتح </a:t>
            </a:r>
            <a:r>
              <a:rPr lang="ar-SA" b="1" dirty="0"/>
              <a:t>يجد صعوبة فى التأثير على اللون الداكن حيث لا يؤثر فيه بسهولة . </a:t>
            </a:r>
            <a:endParaRPr lang="en-US" dirty="0"/>
          </a:p>
          <a:p>
            <a:pPr marL="285750" lvl="0" indent="-285750" algn="just">
              <a:lnSpc>
                <a:spcPct val="150000"/>
              </a:lnSpc>
              <a:buFont typeface="Arial" pitchFamily="34" charset="0"/>
              <a:buChar char="•"/>
            </a:pPr>
            <a:r>
              <a:rPr lang="ar-SA" b="1" dirty="0" smtClean="0">
                <a:solidFill>
                  <a:srgbClr val="FF0000"/>
                </a:solidFill>
              </a:rPr>
              <a:t>ملحوظ </a:t>
            </a:r>
            <a:r>
              <a:rPr lang="ar-KW" b="1" dirty="0" smtClean="0"/>
              <a:t> </a:t>
            </a:r>
            <a:r>
              <a:rPr lang="ar-SA" b="1" dirty="0" smtClean="0"/>
              <a:t>إذا </a:t>
            </a:r>
            <a:r>
              <a:rPr lang="ar-SA" b="1" dirty="0"/>
              <a:t>كان اللون لم يزل فتح </a:t>
            </a:r>
            <a:r>
              <a:rPr lang="ar-SA" b="1" dirty="0" smtClean="0"/>
              <a:t>يمكن </a:t>
            </a:r>
            <a:r>
              <a:rPr lang="ar-SA" b="1" dirty="0"/>
              <a:t>وضع كمية صغيرة أخرى من اللون الداكن </a:t>
            </a:r>
            <a:r>
              <a:rPr lang="ar-SA" b="1" dirty="0" smtClean="0"/>
              <a:t>بحرص </a:t>
            </a:r>
            <a:endParaRPr lang="en-US" dirty="0"/>
          </a:p>
          <a:p>
            <a:pPr marL="285750" lvl="0" indent="-285750" algn="just">
              <a:lnSpc>
                <a:spcPct val="150000"/>
              </a:lnSpc>
              <a:buFont typeface="Arial" pitchFamily="34" charset="0"/>
              <a:buChar char="•"/>
            </a:pPr>
            <a:r>
              <a:rPr lang="ar-SA" b="1" dirty="0"/>
              <a:t>وضع قطرت الماء على اللونين ومزجهما جيدا مع الماء .</a:t>
            </a:r>
            <a:endParaRPr lang="en-US" dirty="0"/>
          </a:p>
          <a:p>
            <a:pPr marL="285750" lvl="0" indent="-285750" algn="just">
              <a:lnSpc>
                <a:spcPct val="150000"/>
              </a:lnSpc>
              <a:buFont typeface="Arial" pitchFamily="34" charset="0"/>
              <a:buChar char="•"/>
            </a:pPr>
            <a:r>
              <a:rPr lang="ar-SA" b="1" dirty="0"/>
              <a:t>مزج الالوان جيدا بالفرشاة مع سحب الالوان الموجودة على طرف عين البالتة ومزجها جيدا معا </a:t>
            </a:r>
            <a:r>
              <a:rPr lang="ar-SA" b="1" dirty="0" smtClean="0"/>
              <a:t>.</a:t>
            </a:r>
            <a:endParaRPr lang="ar-KW" b="1" dirty="0" smtClean="0"/>
          </a:p>
          <a:p>
            <a:pPr marL="285750" indent="-285750" algn="just">
              <a:lnSpc>
                <a:spcPct val="150000"/>
              </a:lnSpc>
              <a:buFont typeface="Arial" pitchFamily="34" charset="0"/>
              <a:buChar char="•"/>
            </a:pPr>
            <a:r>
              <a:rPr lang="ar-SA" b="1" dirty="0"/>
              <a:t>الحرص على عدم ترك أى أثر لاحد الونين غير ممزوج </a:t>
            </a:r>
            <a:r>
              <a:rPr lang="ar-KW" b="1" dirty="0" smtClean="0">
                <a:solidFill>
                  <a:srgbClr val="FF0000"/>
                </a:solidFill>
              </a:rPr>
              <a:t>علل</a:t>
            </a:r>
            <a:r>
              <a:rPr lang="ar-KW" b="1" dirty="0" smtClean="0"/>
              <a:t> </a:t>
            </a:r>
            <a:r>
              <a:rPr lang="ar-SA" b="1" dirty="0" smtClean="0"/>
              <a:t>حتى </a:t>
            </a:r>
            <a:r>
              <a:rPr lang="ar-SA" b="1" dirty="0"/>
              <a:t>لا يؤثر فيما بعد على درجة اللون </a:t>
            </a:r>
            <a:endParaRPr lang="en-US" dirty="0"/>
          </a:p>
          <a:p>
            <a:pPr marL="285750" lvl="0" indent="-285750" algn="just">
              <a:lnSpc>
                <a:spcPct val="150000"/>
              </a:lnSpc>
              <a:buFont typeface="Arial" pitchFamily="34" charset="0"/>
              <a:buChar char="•"/>
            </a:pPr>
            <a:endParaRPr lang="en-US" dirty="0"/>
          </a:p>
          <a:p>
            <a:endParaRPr lang="ar-KW" dirty="0"/>
          </a:p>
        </p:txBody>
      </p:sp>
      <p:pic>
        <p:nvPicPr>
          <p:cNvPr id="717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435" r="18474"/>
          <a:stretch/>
        </p:blipFill>
        <p:spPr bwMode="auto">
          <a:xfrm>
            <a:off x="6423554" y="4725144"/>
            <a:ext cx="2324910" cy="1627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دمج الألوان للحصول على اللون الأزرق الداكن - wikiHow"/>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35896" y="4681884"/>
            <a:ext cx="2386097" cy="1627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5" name="Picture 7" descr="دمج الألوان للحصول على اللون الأزرق الداكن - wikiHow"/>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7401"/>
          <a:stretch/>
        </p:blipFill>
        <p:spPr bwMode="auto">
          <a:xfrm>
            <a:off x="683568" y="4715693"/>
            <a:ext cx="2466960" cy="1593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46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548</TotalTime>
  <Words>1006</Words>
  <Application>Microsoft Office PowerPoint</Application>
  <PresentationFormat>On-screen Show (4:3)</PresentationFormat>
  <Paragraphs>101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ALBOSTAN</dc:creator>
  <cp:lastModifiedBy>ALBOSTAN</cp:lastModifiedBy>
  <cp:revision>39</cp:revision>
  <dcterms:created xsi:type="dcterms:W3CDTF">2020-03-27T13:43:25Z</dcterms:created>
  <dcterms:modified xsi:type="dcterms:W3CDTF">2020-03-28T19:40:25Z</dcterms:modified>
</cp:coreProperties>
</file>